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2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79" r:id="rId2"/>
    <p:sldId id="297" r:id="rId3"/>
    <p:sldId id="298" r:id="rId4"/>
    <p:sldId id="318" r:id="rId5"/>
    <p:sldId id="326" r:id="rId6"/>
    <p:sldId id="304" r:id="rId7"/>
    <p:sldId id="305" r:id="rId8"/>
    <p:sldId id="320" r:id="rId9"/>
    <p:sldId id="328" r:id="rId10"/>
    <p:sldId id="334" r:id="rId11"/>
    <p:sldId id="329" r:id="rId12"/>
    <p:sldId id="327" r:id="rId13"/>
    <p:sldId id="321" r:id="rId14"/>
    <p:sldId id="311" r:id="rId15"/>
    <p:sldId id="312" r:id="rId16"/>
    <p:sldId id="325" r:id="rId17"/>
    <p:sldId id="330" r:id="rId18"/>
    <p:sldId id="331" r:id="rId19"/>
    <p:sldId id="335" r:id="rId20"/>
    <p:sldId id="322" r:id="rId21"/>
    <p:sldId id="332" r:id="rId22"/>
    <p:sldId id="314" r:id="rId23"/>
    <p:sldId id="323" r:id="rId24"/>
    <p:sldId id="316" r:id="rId25"/>
    <p:sldId id="333" r:id="rId26"/>
    <p:sldId id="317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C3E764B6-3349-7446-97D0-77A2E5ECBD10}">
          <p14:sldIdLst>
            <p14:sldId id="279"/>
            <p14:sldId id="297"/>
            <p14:sldId id="298"/>
            <p14:sldId id="318"/>
            <p14:sldId id="326"/>
            <p14:sldId id="304"/>
            <p14:sldId id="305"/>
            <p14:sldId id="320"/>
            <p14:sldId id="328"/>
            <p14:sldId id="334"/>
            <p14:sldId id="329"/>
            <p14:sldId id="327"/>
            <p14:sldId id="321"/>
            <p14:sldId id="311"/>
            <p14:sldId id="312"/>
            <p14:sldId id="325"/>
            <p14:sldId id="330"/>
            <p14:sldId id="331"/>
            <p14:sldId id="335"/>
            <p14:sldId id="322"/>
            <p14:sldId id="332"/>
            <p14:sldId id="314"/>
            <p14:sldId id="323"/>
            <p14:sldId id="316"/>
            <p14:sldId id="333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FEB"/>
    <a:srgbClr val="F0F5FC"/>
    <a:srgbClr val="0A3CF5"/>
    <a:srgbClr val="0AE9F5"/>
    <a:srgbClr val="0A06A2"/>
    <a:srgbClr val="642FFF"/>
    <a:srgbClr val="F24B28"/>
    <a:srgbClr val="090509"/>
    <a:srgbClr val="642EFF"/>
    <a:srgbClr val="0B0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05" autoAdjust="0"/>
    <p:restoredTop sz="96405"/>
  </p:normalViewPr>
  <p:slideViewPr>
    <p:cSldViewPr snapToGrid="0" snapToObjects="1">
      <p:cViewPr varScale="1">
        <p:scale>
          <a:sx n="164" d="100"/>
          <a:sy n="164" d="100"/>
        </p:scale>
        <p:origin x="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A1F87-F110-1C45-9864-1659D3ED583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39FF4-4997-9F4F-A2B0-9107E5679A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9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9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image" Target="../media/image3.png"/><Relationship Id="rId2" Type="http://schemas.openxmlformats.org/officeDocument/2006/relationships/tags" Target="../tags/tag73.xml"/><Relationship Id="rId16" Type="http://schemas.openxmlformats.org/officeDocument/2006/relationships/image" Target="../media/image2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image" Target="../media/image1.png"/><Relationship Id="rId10" Type="http://schemas.openxmlformats.org/officeDocument/2006/relationships/tags" Target="../tags/tag81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0.xml"/><Relationship Id="rId7" Type="http://schemas.openxmlformats.org/officeDocument/2006/relationships/image" Target="../media/image1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标题 1"/>
          <p:cNvSpPr>
            <a:spLocks noGrp="1"/>
          </p:cNvSpPr>
          <p:nvPr>
            <p:ph type="ctrTitle" hasCustomPrompt="1"/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单击此处编辑作品名称</a:t>
            </a:r>
          </a:p>
        </p:txBody>
      </p:sp>
      <p:sp>
        <p:nvSpPr>
          <p:cNvPr id="38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3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5" hasCustomPrompt="1"/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8" hasCustomPrompt="1"/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20" hasCustomPrompt="1"/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1" hasCustomPrompt="1"/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2" hasCustomPrompt="1"/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 hasCustomPrompt="1"/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53" name="文本占位符 9"/>
          <p:cNvSpPr>
            <a:spLocks noGrp="1"/>
          </p:cNvSpPr>
          <p:nvPr>
            <p:ph type="body" sz="quarter" idx="24" hasCustomPrompt="1"/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54" name="文本占位符 9"/>
          <p:cNvSpPr>
            <a:spLocks noGrp="1"/>
          </p:cNvSpPr>
          <p:nvPr>
            <p:ph type="body" sz="quarter" idx="25" hasCustomPrompt="1"/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2" name="图片 11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4" name="图片 13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2.2 UI</a:t>
            </a:r>
            <a:r>
              <a:rPr lang="zh-CN" altLang="en-US" dirty="0"/>
              <a:t>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03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技术难点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3.1 </a:t>
            </a:r>
            <a:r>
              <a:rPr lang="zh-CN" altLang="en-US" dirty="0"/>
              <a:t>技术栈与调用库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3.2 </a:t>
            </a:r>
            <a:r>
              <a:rPr lang="zh-CN" altLang="en-US" dirty="0"/>
              <a:t>软件功能框架（用例图等）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04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项目测试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3" name="图片 2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项目测试结果说明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5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05</a:t>
            </a:r>
          </a:p>
        </p:txBody>
      </p:sp>
      <p:sp>
        <p:nvSpPr>
          <p:cNvPr id="16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作品演示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媒体占位符 5"/>
          <p:cNvSpPr>
            <a:spLocks noGrp="1"/>
          </p:cNvSpPr>
          <p:nvPr>
            <p:ph type="media" sz="quarter" idx="15"/>
          </p:nvPr>
        </p:nvSpPr>
        <p:spPr>
          <a:xfrm>
            <a:off x="529218" y="1419861"/>
            <a:ext cx="11133563" cy="4648052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</a:lstStyle>
          <a:p>
            <a:endParaRPr kumimoji="1" lang="zh-CN" altLang="en-US"/>
          </a:p>
        </p:txBody>
      </p:sp>
      <p:sp>
        <p:nvSpPr>
          <p:cNvPr id="8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9" name="图片 8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5.1 </a:t>
            </a:r>
            <a:r>
              <a:rPr lang="zh-CN" altLang="en-US" dirty="0"/>
              <a:t>作品演示播放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2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4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57605" y="1861820"/>
            <a:ext cx="9876790" cy="175895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000" b="1" i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kumimoji="1" lang="zh-CN" altLang="en-US" dirty="0"/>
              <a:t>单击此处编辑结束语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099050" y="391541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编辑单位</a:t>
            </a:r>
            <a:r>
              <a:rPr kumimoji="1" lang="en-US" altLang="zh-CN" dirty="0"/>
              <a:t>/</a:t>
            </a:r>
            <a:r>
              <a:rPr kumimoji="1" lang="zh-CN" altLang="en-US" dirty="0"/>
              <a:t>高校名称（没有填无）</a:t>
            </a:r>
          </a:p>
        </p:txBody>
      </p:sp>
      <p:sp>
        <p:nvSpPr>
          <p:cNvPr id="2" name="文本占位符 9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5099050" y="427799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编辑队伍名称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5099050" y="464058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编辑队员名称</a:t>
            </a:r>
          </a:p>
        </p:txBody>
      </p:sp>
      <p:sp>
        <p:nvSpPr>
          <p:cNvPr id="7" name="文本占位符 9"/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5099050" y="5003800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编辑老师名称（没有填无）</a:t>
            </a:r>
          </a:p>
        </p:txBody>
      </p:sp>
      <p:sp>
        <p:nvSpPr>
          <p:cNvPr id="8" name="文本占位符 9"/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5099050" y="5367655"/>
            <a:ext cx="3398520" cy="290195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编辑完成日期</a:t>
            </a:r>
          </a:p>
        </p:txBody>
      </p:sp>
      <p:sp>
        <p:nvSpPr>
          <p:cNvPr id="9" name="文本占位符 9"/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3937218" y="391516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组织名称：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 hasCustomPrompt="1"/>
            <p:custDataLst>
              <p:tags r:id="rId8"/>
            </p:custDataLst>
          </p:nvPr>
        </p:nvSpPr>
        <p:spPr>
          <a:xfrm>
            <a:off x="3937218" y="4278079"/>
            <a:ext cx="1161805" cy="290369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参赛团队：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 hasCustomPrompt="1"/>
            <p:custDataLst>
              <p:tags r:id="rId9"/>
            </p:custDataLst>
          </p:nvPr>
        </p:nvSpPr>
        <p:spPr>
          <a:xfrm>
            <a:off x="3937218" y="4640427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团队成员：</a:t>
            </a:r>
          </a:p>
        </p:txBody>
      </p:sp>
      <p:sp>
        <p:nvSpPr>
          <p:cNvPr id="12" name="文本占位符 9"/>
          <p:cNvSpPr>
            <a:spLocks noGrp="1"/>
          </p:cNvSpPr>
          <p:nvPr>
            <p:ph type="body" sz="quarter" idx="24" hasCustomPrompt="1"/>
            <p:custDataLst>
              <p:tags r:id="rId10"/>
            </p:custDataLst>
          </p:nvPr>
        </p:nvSpPr>
        <p:spPr>
          <a:xfrm>
            <a:off x="3937218" y="5004051"/>
            <a:ext cx="1161805" cy="290370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指导老师：</a:t>
            </a:r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25" hasCustomPrompt="1"/>
            <p:custDataLst>
              <p:tags r:id="rId11"/>
            </p:custDataLst>
          </p:nvPr>
        </p:nvSpPr>
        <p:spPr>
          <a:xfrm>
            <a:off x="3937218" y="5367675"/>
            <a:ext cx="1161805" cy="290371"/>
          </a:xfrm>
        </p:spPr>
        <p:txBody>
          <a:bodyPr anchor="t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defRPr sz="2000">
                <a:latin typeface="+mj-ea"/>
                <a:ea typeface="+mj-ea"/>
              </a:defRPr>
            </a:lvl2pPr>
            <a:lvl3pPr>
              <a:defRPr sz="2000">
                <a:latin typeface="+mj-ea"/>
                <a:ea typeface="+mj-ea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kumimoji="1" lang="zh-CN" altLang="en-US" dirty="0"/>
              <a:t>完成日期：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4" name="图片 13" descr="赛题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6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15" name="图片 14" descr="操作系统开源创新大赛-logo@2x"/>
            <p:cNvPicPr>
              <a:picLocks noChangeAspect="1"/>
            </p:cNvPicPr>
            <p:nvPr userDrawn="1">
              <p:custDataLst>
                <p:tags r:id="rId13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64475" y="2361991"/>
            <a:ext cx="4978706" cy="1729076"/>
            <a:chOff x="342441" y="2221843"/>
            <a:chExt cx="4978706" cy="1729076"/>
          </a:xfrm>
        </p:grpSpPr>
        <p:sp>
          <p:nvSpPr>
            <p:cNvPr id="107" name="标题 1"/>
            <p:cNvSpPr txBox="1"/>
            <p:nvPr userDrawn="1">
              <p:custDataLst>
                <p:tags r:id="rId5"/>
              </p:custDataLst>
            </p:nvPr>
          </p:nvSpPr>
          <p:spPr>
            <a:xfrm>
              <a:off x="1168706" y="3243360"/>
              <a:ext cx="3326176" cy="7075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en-US" altLang="zh-CN" sz="4000" dirty="0">
                  <a:solidFill>
                    <a:schemeClr val="tx2">
                      <a:lumMod val="20000"/>
                      <a:lumOff val="80000"/>
                      <a:alpha val="30000"/>
                    </a:schemeClr>
                  </a:solidFill>
                </a:rPr>
                <a:t>CONTENTS</a:t>
              </a:r>
            </a:p>
          </p:txBody>
        </p:sp>
        <p:sp>
          <p:nvSpPr>
            <p:cNvPr id="112" name="标题 1"/>
            <p:cNvSpPr txBox="1"/>
            <p:nvPr userDrawn="1">
              <p:custDataLst>
                <p:tags r:id="rId6"/>
              </p:custDataLst>
            </p:nvPr>
          </p:nvSpPr>
          <p:spPr>
            <a:xfrm>
              <a:off x="342441" y="2221843"/>
              <a:ext cx="4978706" cy="102151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chemeClr val="tx2">
                      <a:lumMod val="50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kumimoji="1" lang="zh-CN" altLang="en-US" sz="6600" dirty="0">
                  <a:solidFill>
                    <a:srgbClr val="080A12"/>
                  </a:solidFill>
                </a:rPr>
                <a:t>目录</a:t>
              </a:r>
            </a:p>
          </p:txBody>
        </p:sp>
      </p:grpSp>
      <p:grpSp>
        <p:nvGrpSpPr>
          <p:cNvPr id="139" name="组合 138"/>
          <p:cNvGrpSpPr/>
          <p:nvPr userDrawn="1"/>
        </p:nvGrpSpPr>
        <p:grpSpPr>
          <a:xfrm>
            <a:off x="330200" y="2410460"/>
            <a:ext cx="11532870" cy="2037715"/>
            <a:chOff x="458" y="4120"/>
            <a:chExt cx="18162" cy="3209"/>
          </a:xfrm>
        </p:grpSpPr>
        <p:sp>
          <p:nvSpPr>
            <p:cNvPr id="136" name="- UKYLINOS -"/>
            <p:cNvSpPr txBox="1"/>
            <p:nvPr userDrawn="1">
              <p:custDataLst>
                <p:tags r:id="rId3"/>
              </p:custDataLst>
            </p:nvPr>
          </p:nvSpPr>
          <p:spPr>
            <a:xfrm rot="16200000">
              <a:off x="-946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  <p:sp>
          <p:nvSpPr>
            <p:cNvPr id="138" name="- UKYLINOS -"/>
            <p:cNvSpPr txBox="1"/>
            <p:nvPr userDrawn="1">
              <p:custDataLst>
                <p:tags r:id="rId4"/>
              </p:custDataLst>
            </p:nvPr>
          </p:nvSpPr>
          <p:spPr>
            <a:xfrm rot="16200000">
              <a:off x="16814" y="5523"/>
              <a:ext cx="3209" cy="402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50803" tIns="50803" rIns="50803" bIns="50803" anchor="ctr">
              <a:spAutoFit/>
            </a:bodyPr>
            <a:lstStyle>
              <a:lvl1pPr>
                <a:defRPr sz="1600" spc="400">
                  <a:solidFill>
                    <a:srgbClr val="323232"/>
                  </a:solidFill>
                </a:defRPr>
              </a:lvl1pPr>
            </a:lstStyle>
            <a:p>
              <a:pPr algn="dist"/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r>
                <a:rPr lang="en-US"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OPENKYLIN</a:t>
              </a:r>
              <a:r>
                <a:rPr sz="1000" dirty="0">
                  <a:latin typeface="+mn-lt"/>
                  <a:ea typeface="+mn-ea"/>
                  <a:cs typeface="Helvetica Neue Bold" panose="02000503000000020004" charset="0"/>
                  <a:sym typeface="+mn-ea"/>
                </a:rPr>
                <a:t>-</a:t>
              </a:r>
              <a:endParaRPr sz="1000" dirty="0">
                <a:latin typeface="+mn-lt"/>
                <a:ea typeface="+mn-ea"/>
              </a:endParaRPr>
            </a:p>
          </p:txBody>
        </p:sp>
      </p:grpSp>
      <p:grpSp>
        <p:nvGrpSpPr>
          <p:cNvPr id="6" name="组合 5"/>
          <p:cNvGrpSpPr/>
          <p:nvPr userDrawn="1"/>
        </p:nvGrpSpPr>
        <p:grpSpPr>
          <a:xfrm>
            <a:off x="504190" y="290195"/>
            <a:ext cx="11007725" cy="906780"/>
            <a:chOff x="794" y="457"/>
            <a:chExt cx="17335" cy="1428"/>
          </a:xfrm>
        </p:grpSpPr>
        <p:pic>
          <p:nvPicPr>
            <p:cNvPr id="7" name="图片 6" descr="/Users/mxy/Desktop/赛题-全黑.png赛题-全黑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8"/>
            <a:srcRect l="-359" t="-1446" r="359" b="24894"/>
            <a:stretch>
              <a:fillRect/>
            </a:stretch>
          </p:blipFill>
          <p:spPr>
            <a:xfrm>
              <a:off x="13669" y="757"/>
              <a:ext cx="4461" cy="837"/>
            </a:xfrm>
            <a:prstGeom prst="rect">
              <a:avLst/>
            </a:prstGeom>
          </p:spPr>
        </p:pic>
        <p:pic>
          <p:nvPicPr>
            <p:cNvPr id="8" name="图片 7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94" y="457"/>
              <a:ext cx="3925" cy="142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标题 1"/>
          <p:cNvSpPr txBox="1"/>
          <p:nvPr userDrawn="1"/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01</a:t>
            </a:r>
          </a:p>
        </p:txBody>
      </p:sp>
      <p:sp>
        <p:nvSpPr>
          <p:cNvPr id="29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项目介绍</a:t>
            </a: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13" name="图片 12" descr="赛题"/>
            <p:cNvPicPr>
              <a:picLocks noChangeAspect="1"/>
            </p:cNvPicPr>
            <p:nvPr userDrawn="1">
              <p:custDataLst>
                <p:tags r:id="rId1"/>
              </p:custDataLst>
            </p:nvPr>
          </p:nvPicPr>
          <p:blipFill>
            <a:blip r:embed="rId5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6" name="图片 5" descr="操作系统开源创新大赛-logo@2x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25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7" name="图片 6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 dirty="0"/>
              <a:t>1.1 </a:t>
            </a:r>
            <a:r>
              <a:rPr lang="zh-CN" altLang="en-US" dirty="0"/>
              <a:t>设计背景</a:t>
            </a:r>
          </a:p>
        </p:txBody>
      </p:sp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1.2 </a:t>
            </a:r>
            <a:r>
              <a:rPr lang="zh-CN" altLang="en-US" dirty="0"/>
              <a:t>设计目标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1.3 </a:t>
            </a:r>
            <a:r>
              <a:rPr lang="zh-CN" altLang="en-US" dirty="0"/>
              <a:t>较同类产品的优势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1.4 </a:t>
            </a:r>
            <a:r>
              <a:rPr lang="zh-CN" altLang="en-US" dirty="0"/>
              <a:t>作品原创性情况说明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仅标题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标题 1"/>
          <p:cNvSpPr txBox="1"/>
          <p:nvPr userDrawn="1">
            <p:custDataLst>
              <p:tags r:id="rId1"/>
            </p:custDataLst>
          </p:nvPr>
        </p:nvSpPr>
        <p:spPr>
          <a:xfrm>
            <a:off x="2316480" y="2591380"/>
            <a:ext cx="2661920" cy="838835"/>
          </a:xfrm>
          <a:prstGeom prst="rect">
            <a:avLst/>
          </a:prstGeom>
          <a:noFill/>
        </p:spPr>
        <p:txBody>
          <a:bodyPr vert="horz" wrap="square" lIns="9000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kumimoji="1" lang="en-US" altLang="zh-CN" sz="5400" b="1" cap="none" spc="0" dirty="0">
                <a:ln w="6600">
                  <a:noFill/>
                  <a:prstDash val="solid"/>
                </a:ln>
                <a:solidFill>
                  <a:schemeClr val="bg1"/>
                </a:solidFill>
                <a:effectLst/>
              </a:rPr>
              <a:t>Part 02</a:t>
            </a:r>
          </a:p>
        </p:txBody>
      </p:sp>
      <p:sp>
        <p:nvSpPr>
          <p:cNvPr id="15" name="文本占位符 17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192421" y="2453241"/>
            <a:ext cx="4304799" cy="1115113"/>
          </a:xfrm>
        </p:spPr>
        <p:txBody>
          <a:bodyPr lIns="90000" anchor="ctr">
            <a:noAutofit/>
          </a:bodyPr>
          <a:lstStyle>
            <a:lvl1pPr marL="0" indent="0" algn="l">
              <a:buNone/>
              <a:defRPr sz="66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kumimoji="1" lang="zh-CN" altLang="en-US" dirty="0"/>
              <a:t>项目亮点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>
          <a:xfrm>
            <a:off x="2330450" y="3770630"/>
            <a:ext cx="7531100" cy="972185"/>
          </a:xfrm>
        </p:spPr>
        <p:txBody>
          <a:bodyPr>
            <a:normAutofit/>
          </a:bodyPr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zh-CN" altLang="en-US" dirty="0"/>
              <a:t>单击编辑文本，文字是您思想的提炼，为了最终演示的良好效果，请尽量言简意赅的阐述观点</a:t>
            </a: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61975" y="290195"/>
            <a:ext cx="11199495" cy="872490"/>
            <a:chOff x="885" y="457"/>
            <a:chExt cx="17637" cy="1374"/>
          </a:xfrm>
        </p:grpSpPr>
        <p:pic>
          <p:nvPicPr>
            <p:cNvPr id="6" name="图片 5" descr="赛题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r:embed="rId8"/>
            <a:srcRect b="24865"/>
            <a:stretch>
              <a:fillRect/>
            </a:stretch>
          </p:blipFill>
          <p:spPr>
            <a:xfrm>
              <a:off x="885" y="758"/>
              <a:ext cx="4711" cy="884"/>
            </a:xfrm>
            <a:prstGeom prst="rect">
              <a:avLst/>
            </a:prstGeom>
          </p:spPr>
        </p:pic>
        <p:pic>
          <p:nvPicPr>
            <p:cNvPr id="7" name="图片 6" descr="操作系统开源创新大赛-logo@2x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4742" y="457"/>
              <a:ext cx="3780" cy="137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仅标题">
    <p:bg>
      <p:bgPr>
        <a:solidFill>
          <a:srgbClr val="F0F5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>
            <a:lvl1pPr>
              <a:defRPr b="0" i="0">
                <a:solidFill>
                  <a:srgbClr val="090509"/>
                </a:solidFill>
                <a:latin typeface="+mn-ea"/>
                <a:ea typeface="+mn-ea"/>
              </a:defRPr>
            </a:lvl1pPr>
            <a:lvl2pPr>
              <a:defRPr b="0" i="0">
                <a:solidFill>
                  <a:srgbClr val="090509"/>
                </a:solidFill>
                <a:latin typeface="+mn-ea"/>
                <a:ea typeface="+mn-ea"/>
              </a:defRPr>
            </a:lvl2pPr>
            <a:lvl3pPr>
              <a:defRPr b="0" i="0">
                <a:solidFill>
                  <a:srgbClr val="090509"/>
                </a:solidFill>
                <a:latin typeface="+mn-ea"/>
                <a:ea typeface="+mn-ea"/>
              </a:defRPr>
            </a:lvl3pPr>
            <a:lvl4pPr>
              <a:defRPr b="0" i="0">
                <a:solidFill>
                  <a:srgbClr val="090509"/>
                </a:solidFill>
                <a:latin typeface="+mn-ea"/>
                <a:ea typeface="+mn-ea"/>
              </a:defRPr>
            </a:lvl4pPr>
            <a:lvl5pPr>
              <a:defRPr b="0" i="0">
                <a:solidFill>
                  <a:srgbClr val="090509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任意形状 24"/>
          <p:cNvSpPr/>
          <p:nvPr userDrawn="1">
            <p:custDataLst>
              <p:tags r:id="rId1"/>
            </p:custDataLst>
          </p:nvPr>
        </p:nvSpPr>
        <p:spPr>
          <a:xfrm>
            <a:off x="1" y="6533215"/>
            <a:ext cx="12192553" cy="214286"/>
          </a:xfrm>
          <a:custGeom>
            <a:avLst/>
            <a:gdLst>
              <a:gd name="connsiteX0" fmla="*/ 12080953 w 12192553"/>
              <a:gd name="connsiteY0" fmla="*/ 0 h 214286"/>
              <a:gd name="connsiteX1" fmla="*/ 12192553 w 12192553"/>
              <a:gd name="connsiteY1" fmla="*/ 0 h 214286"/>
              <a:gd name="connsiteX2" fmla="*/ 12192553 w 12192553"/>
              <a:gd name="connsiteY2" fmla="*/ 214286 h 214286"/>
              <a:gd name="connsiteX3" fmla="*/ 12080953 w 12192553"/>
              <a:gd name="connsiteY3" fmla="*/ 214286 h 214286"/>
              <a:gd name="connsiteX4" fmla="*/ 11883483 w 12192553"/>
              <a:gd name="connsiteY4" fmla="*/ 0 h 214286"/>
              <a:gd name="connsiteX5" fmla="*/ 11995083 w 12192553"/>
              <a:gd name="connsiteY5" fmla="*/ 0 h 214286"/>
              <a:gd name="connsiteX6" fmla="*/ 11995083 w 12192553"/>
              <a:gd name="connsiteY6" fmla="*/ 214286 h 214286"/>
              <a:gd name="connsiteX7" fmla="*/ 11883483 w 12192553"/>
              <a:gd name="connsiteY7" fmla="*/ 214286 h 214286"/>
              <a:gd name="connsiteX8" fmla="*/ 11686013 w 12192553"/>
              <a:gd name="connsiteY8" fmla="*/ 0 h 214286"/>
              <a:gd name="connsiteX9" fmla="*/ 11797613 w 12192553"/>
              <a:gd name="connsiteY9" fmla="*/ 0 h 214286"/>
              <a:gd name="connsiteX10" fmla="*/ 11797613 w 12192553"/>
              <a:gd name="connsiteY10" fmla="*/ 214286 h 214286"/>
              <a:gd name="connsiteX11" fmla="*/ 11686013 w 12192553"/>
              <a:gd name="connsiteY11" fmla="*/ 214286 h 214286"/>
              <a:gd name="connsiteX12" fmla="*/ 0 w 12192553"/>
              <a:gd name="connsiteY12" fmla="*/ 0 h 214286"/>
              <a:gd name="connsiteX13" fmla="*/ 11588399 w 12192553"/>
              <a:gd name="connsiteY13" fmla="*/ 0 h 214286"/>
              <a:gd name="connsiteX14" fmla="*/ 11588399 w 12192553"/>
              <a:gd name="connsiteY14" fmla="*/ 214286 h 214286"/>
              <a:gd name="connsiteX15" fmla="*/ 0 w 12192553"/>
              <a:gd name="connsiteY15" fmla="*/ 214286 h 214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553" h="214286">
                <a:moveTo>
                  <a:pt x="12080953" y="0"/>
                </a:moveTo>
                <a:lnTo>
                  <a:pt x="12192553" y="0"/>
                </a:lnTo>
                <a:lnTo>
                  <a:pt x="12192553" y="214286"/>
                </a:lnTo>
                <a:lnTo>
                  <a:pt x="12080953" y="214286"/>
                </a:lnTo>
                <a:close/>
                <a:moveTo>
                  <a:pt x="11883483" y="0"/>
                </a:moveTo>
                <a:lnTo>
                  <a:pt x="11995083" y="0"/>
                </a:lnTo>
                <a:lnTo>
                  <a:pt x="11995083" y="214286"/>
                </a:lnTo>
                <a:lnTo>
                  <a:pt x="11883483" y="214286"/>
                </a:lnTo>
                <a:close/>
                <a:moveTo>
                  <a:pt x="11686013" y="0"/>
                </a:moveTo>
                <a:lnTo>
                  <a:pt x="11797613" y="0"/>
                </a:lnTo>
                <a:lnTo>
                  <a:pt x="11797613" y="214286"/>
                </a:lnTo>
                <a:lnTo>
                  <a:pt x="11686013" y="214286"/>
                </a:lnTo>
                <a:close/>
                <a:moveTo>
                  <a:pt x="0" y="0"/>
                </a:moveTo>
                <a:lnTo>
                  <a:pt x="11588399" y="0"/>
                </a:lnTo>
                <a:lnTo>
                  <a:pt x="11588399" y="214286"/>
                </a:lnTo>
                <a:lnTo>
                  <a:pt x="0" y="214286"/>
                </a:lnTo>
                <a:close/>
              </a:path>
            </a:pathLst>
          </a:custGeom>
          <a:gradFill>
            <a:gsLst>
              <a:gs pos="100000">
                <a:srgbClr val="642FFF"/>
              </a:gs>
              <a:gs pos="0">
                <a:srgbClr val="254FEB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8" name="图片 7" descr="/Users/mxy/Desktop/赛题-全黑.png赛题-全黑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rcRect l="-359" t="-1446" r="359" b="24894"/>
          <a:stretch>
            <a:fillRect/>
          </a:stretch>
        </p:blipFill>
        <p:spPr>
          <a:xfrm>
            <a:off x="8679815" y="480378"/>
            <a:ext cx="2832735" cy="531495"/>
          </a:xfrm>
          <a:prstGeom prst="rect">
            <a:avLst/>
          </a:prstGeom>
        </p:spPr>
      </p:pic>
      <p:sp>
        <p:nvSpPr>
          <p:cNvPr id="12" name="标题 1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28955" y="522605"/>
            <a:ext cx="7624445" cy="49149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600" b="1">
                <a:solidFill>
                  <a:srgbClr val="254FEB"/>
                </a:solidFill>
                <a:effectLst/>
                <a:latin typeface="+mj-ea"/>
                <a:ea typeface="+mj-ea"/>
                <a:cs typeface="+mj-ea"/>
              </a:defRPr>
            </a:lvl1pPr>
          </a:lstStyle>
          <a:p>
            <a:r>
              <a:rPr lang="en-US" altLang="zh-CN" dirty="0"/>
              <a:t>2.1 </a:t>
            </a:r>
            <a:r>
              <a:rPr lang="zh-CN" altLang="en-US" dirty="0"/>
              <a:t>功能亮点</a:t>
            </a:r>
          </a:p>
        </p:txBody>
      </p:sp>
      <p:sp>
        <p:nvSpPr>
          <p:cNvPr id="10" name="任意多边形 9"/>
          <p:cNvSpPr/>
          <p:nvPr userDrawn="1">
            <p:custDataLst>
              <p:tags r:id="rId4"/>
            </p:custDataLst>
          </p:nvPr>
        </p:nvSpPr>
        <p:spPr>
          <a:xfrm>
            <a:off x="589280" y="1022985"/>
            <a:ext cx="793750" cy="78105"/>
          </a:xfrm>
          <a:custGeom>
            <a:avLst/>
            <a:gdLst>
              <a:gd name="adj" fmla="val 84552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250" h="123">
                <a:moveTo>
                  <a:pt x="0" y="123"/>
                </a:moveTo>
                <a:lnTo>
                  <a:pt x="104" y="0"/>
                </a:lnTo>
                <a:lnTo>
                  <a:pt x="218" y="0"/>
                </a:lnTo>
                <a:lnTo>
                  <a:pt x="114" y="123"/>
                </a:lnTo>
                <a:lnTo>
                  <a:pt x="0" y="123"/>
                </a:lnTo>
                <a:close/>
                <a:moveTo>
                  <a:pt x="172" y="123"/>
                </a:moveTo>
                <a:lnTo>
                  <a:pt x="276" y="0"/>
                </a:lnTo>
                <a:lnTo>
                  <a:pt x="390" y="0"/>
                </a:lnTo>
                <a:lnTo>
                  <a:pt x="286" y="123"/>
                </a:lnTo>
                <a:lnTo>
                  <a:pt x="172" y="123"/>
                </a:lnTo>
                <a:close/>
                <a:moveTo>
                  <a:pt x="344" y="123"/>
                </a:moveTo>
                <a:lnTo>
                  <a:pt x="448" y="0"/>
                </a:lnTo>
                <a:lnTo>
                  <a:pt x="562" y="0"/>
                </a:lnTo>
                <a:lnTo>
                  <a:pt x="458" y="123"/>
                </a:lnTo>
                <a:lnTo>
                  <a:pt x="344" y="123"/>
                </a:lnTo>
                <a:close/>
                <a:moveTo>
                  <a:pt x="516" y="123"/>
                </a:moveTo>
                <a:lnTo>
                  <a:pt x="620" y="0"/>
                </a:lnTo>
                <a:lnTo>
                  <a:pt x="734" y="0"/>
                </a:lnTo>
                <a:lnTo>
                  <a:pt x="630" y="123"/>
                </a:lnTo>
                <a:lnTo>
                  <a:pt x="516" y="123"/>
                </a:lnTo>
                <a:close/>
                <a:moveTo>
                  <a:pt x="688" y="123"/>
                </a:moveTo>
                <a:lnTo>
                  <a:pt x="792" y="0"/>
                </a:lnTo>
                <a:lnTo>
                  <a:pt x="906" y="0"/>
                </a:lnTo>
                <a:lnTo>
                  <a:pt x="802" y="123"/>
                </a:lnTo>
                <a:lnTo>
                  <a:pt x="688" y="123"/>
                </a:lnTo>
                <a:close/>
                <a:moveTo>
                  <a:pt x="860" y="123"/>
                </a:moveTo>
                <a:lnTo>
                  <a:pt x="964" y="0"/>
                </a:lnTo>
                <a:lnTo>
                  <a:pt x="1078" y="0"/>
                </a:lnTo>
                <a:lnTo>
                  <a:pt x="974" y="123"/>
                </a:lnTo>
                <a:lnTo>
                  <a:pt x="860" y="123"/>
                </a:lnTo>
                <a:close/>
                <a:moveTo>
                  <a:pt x="1032" y="123"/>
                </a:moveTo>
                <a:lnTo>
                  <a:pt x="1136" y="0"/>
                </a:lnTo>
                <a:lnTo>
                  <a:pt x="1250" y="0"/>
                </a:lnTo>
                <a:lnTo>
                  <a:pt x="1146" y="123"/>
                </a:lnTo>
                <a:lnTo>
                  <a:pt x="1032" y="123"/>
                </a:lnTo>
                <a:close/>
              </a:path>
            </a:pathLst>
          </a:custGeom>
          <a:gradFill>
            <a:gsLst>
              <a:gs pos="29000">
                <a:srgbClr val="254FEB"/>
              </a:gs>
              <a:gs pos="100000">
                <a:srgbClr val="254FEB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0916-396A-A444-B6A6-572F44C7530F}" type="datetimeFigureOut">
              <a:rPr kumimoji="1" lang="zh-CN" altLang="en-US" smtClean="0"/>
              <a:t>2024/10/9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36D65-86F8-1345-A972-51E3FE9D24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tags" Target="../tags/tag102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tags" Target="../tags/tag101.xml"/><Relationship Id="rId2" Type="http://schemas.openxmlformats.org/officeDocument/2006/relationships/tags" Target="../tags/tag86.xml"/><Relationship Id="rId16" Type="http://schemas.openxmlformats.org/officeDocument/2006/relationships/tags" Target="../tags/tag100.xml"/><Relationship Id="rId20" Type="http://schemas.openxmlformats.org/officeDocument/2006/relationships/tags" Target="../tags/tag104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5" Type="http://schemas.openxmlformats.org/officeDocument/2006/relationships/tags" Target="../tags/tag89.xml"/><Relationship Id="rId15" Type="http://schemas.openxmlformats.org/officeDocument/2006/relationships/tags" Target="../tags/tag99.xml"/><Relationship Id="rId10" Type="http://schemas.openxmlformats.org/officeDocument/2006/relationships/tags" Target="../tags/tag94.xml"/><Relationship Id="rId19" Type="http://schemas.openxmlformats.org/officeDocument/2006/relationships/tags" Target="../tags/tag103.xml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tags" Target="../tags/tag9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标题 43"/>
          <p:cNvSpPr>
            <a:spLocks noGrp="1"/>
          </p:cNvSpPr>
          <p:nvPr>
            <p:ph type="ctrTitle"/>
          </p:nvPr>
        </p:nvSpPr>
        <p:spPr>
          <a:xfrm>
            <a:off x="1145341" y="1422971"/>
            <a:ext cx="10579823" cy="1758950"/>
          </a:xfrm>
        </p:spPr>
        <p:txBody>
          <a:bodyPr/>
          <a:lstStyle/>
          <a:p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DeviceShare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openKylin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Hid-Input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设备共享方案</a:t>
            </a: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5508954" y="391516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5508954" y="4277754"/>
            <a:ext cx="3398520" cy="290195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5508954" y="464033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8"/>
          </p:nvPr>
        </p:nvSpPr>
        <p:spPr>
          <a:xfrm>
            <a:off x="5508954" y="5003559"/>
            <a:ext cx="3398520" cy="29019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20"/>
          </p:nvPr>
        </p:nvSpPr>
        <p:spPr>
          <a:xfrm>
            <a:off x="5508954" y="5367414"/>
            <a:ext cx="3398520" cy="290195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21"/>
          </p:nvPr>
        </p:nvSpPr>
        <p:spPr>
          <a:xfrm>
            <a:off x="4347122" y="3914928"/>
            <a:ext cx="1161805" cy="290369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2"/>
          </p:nvPr>
        </p:nvSpPr>
        <p:spPr>
          <a:xfrm>
            <a:off x="4347122" y="4277838"/>
            <a:ext cx="1161805" cy="290369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3"/>
          </p:nvPr>
        </p:nvSpPr>
        <p:spPr>
          <a:xfrm>
            <a:off x="4347122" y="4640186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4"/>
          </p:nvPr>
        </p:nvSpPr>
        <p:spPr>
          <a:xfrm>
            <a:off x="4347122" y="5003810"/>
            <a:ext cx="1161805" cy="290370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5"/>
          </p:nvPr>
        </p:nvSpPr>
        <p:spPr>
          <a:xfrm>
            <a:off x="4347122" y="5367434"/>
            <a:ext cx="1161805" cy="290371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241030" y="584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DD397C2-6B1F-2C4E-2FC2-FC3865F1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512" y="3799356"/>
            <a:ext cx="2314575" cy="19050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9218" y="1445886"/>
            <a:ext cx="11133563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：完美的输入适配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DBA1A4-1BD6-2CAE-EC1E-9500382DC068}"/>
              </a:ext>
            </a:extLst>
          </p:cNvPr>
          <p:cNvSpPr txBox="1"/>
          <p:nvPr/>
        </p:nvSpPr>
        <p:spPr>
          <a:xfrm>
            <a:off x="636373" y="2169464"/>
            <a:ext cx="7123670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鼠标控制支持：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单击（左键、中键、右键）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拖动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滚动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A41CC9-AC34-4856-751D-AF989D1FC167}"/>
              </a:ext>
            </a:extLst>
          </p:cNvPr>
          <p:cNvSpPr txBox="1"/>
          <p:nvPr/>
        </p:nvSpPr>
        <p:spPr>
          <a:xfrm>
            <a:off x="5883921" y="2169464"/>
            <a:ext cx="6094970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键盘控制支持：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单按键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组合快捷键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持续输入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异构键码映射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98408-F272-7536-9390-F77032B5F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90" y="422069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9678" y="1872423"/>
            <a:ext cx="3920862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：自动配置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无需用户手动配置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自动主机注册与发现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开箱即用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1">
            <a:extLst>
              <a:ext uri="{FF2B5EF4-FFF2-40B4-BE49-F238E27FC236}">
                <a16:creationId xmlns:a16="http://schemas.microsoft.com/office/drawing/2014/main" id="{253ECBCC-50CE-3D8B-A422-CD5D5232CD23}"/>
              </a:ext>
            </a:extLst>
          </p:cNvPr>
          <p:cNvSpPr txBox="1">
            <a:spLocks/>
          </p:cNvSpPr>
          <p:nvPr/>
        </p:nvSpPr>
        <p:spPr>
          <a:xfrm>
            <a:off x="7010424" y="1872423"/>
            <a:ext cx="3920862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：安全性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敏感数据加密传输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准入机制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防身份伪造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itchFamily="2" charset="2"/>
              <a:buChar char="u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361A08-4C69-AECC-4B68-5D0B69B5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61" y="4245024"/>
            <a:ext cx="2228850" cy="190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68D170D-775D-00F3-57F9-B5370C97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850" y="4116432"/>
            <a:ext cx="2162185" cy="21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2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E9AACE89-16F8-F3DE-ADF0-CD893C65CA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8955" y="1445886"/>
            <a:ext cx="11133563" cy="46220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：用户友好的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D16440-C866-D72C-F3F7-F1B448424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454" y="2222168"/>
            <a:ext cx="3840691" cy="31899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ACD38C-4AF0-FA9C-0746-9DC7D2C791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919B9C"/>
              </a:clrFrom>
              <a:clrTo>
                <a:srgbClr val="919B9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685" y="3103652"/>
            <a:ext cx="2565400" cy="1568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362906-FB22-B6CD-9119-84F52AA347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99" y="2398868"/>
            <a:ext cx="3235960" cy="283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6F0078-E786-B761-5939-5FC1799A0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380" y="2711976"/>
            <a:ext cx="2249304" cy="22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6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D08384ED-FE82-03EA-5644-BE1D524684C9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477827221"/>
              </p:ext>
            </p:extLst>
          </p:nvPr>
        </p:nvGraphicFramePr>
        <p:xfrm>
          <a:off x="4916752" y="1393003"/>
          <a:ext cx="6473295" cy="43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4162">
                  <a:extLst>
                    <a:ext uri="{9D8B030D-6E8A-4147-A177-3AD203B41FA5}">
                      <a16:colId xmlns:a16="http://schemas.microsoft.com/office/drawing/2014/main" val="582071861"/>
                    </a:ext>
                  </a:extLst>
                </a:gridCol>
                <a:gridCol w="4919133">
                  <a:extLst>
                    <a:ext uri="{9D8B030D-6E8A-4147-A177-3AD203B41FA5}">
                      <a16:colId xmlns:a16="http://schemas.microsoft.com/office/drawing/2014/main" val="142517548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第三方模块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使用说明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9142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PyQT5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界面开发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05674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qt-material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提升界面美观度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2700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pynput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监听控制键鼠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02033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uinput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环境下模拟输入事件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43214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evdev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环境下读取输入事件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2196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zeroconf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服务注册服务发现</a:t>
                      </a: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11767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rsa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公私钥加密认证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6281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screeninfo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用于获取多显示器的配置信息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80166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pillow</a:t>
                      </a:r>
                      <a:r>
                        <a:rPr lang="zh-CN" altLang="zh-CN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图片生成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291316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技术栈与调用库</a:t>
            </a:r>
          </a:p>
        </p:txBody>
      </p:sp>
      <p:pic>
        <p:nvPicPr>
          <p:cNvPr id="2050" name="Picture 2" descr="python™">
            <a:extLst>
              <a:ext uri="{FF2B5EF4-FFF2-40B4-BE49-F238E27FC236}">
                <a16:creationId xmlns:a16="http://schemas.microsoft.com/office/drawing/2014/main" id="{2193E1E3-12C0-F683-FFDD-7B3703D2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90" y="4193517"/>
            <a:ext cx="3341274" cy="94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t · GitHub">
            <a:extLst>
              <a:ext uri="{FF2B5EF4-FFF2-40B4-BE49-F238E27FC236}">
                <a16:creationId xmlns:a16="http://schemas.microsoft.com/office/drawing/2014/main" id="{B96CB5A5-E94F-CD3E-FB54-0BEC6E6B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55" y="2192264"/>
            <a:ext cx="1393932" cy="13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软件功能框架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7464AE3-7D0A-3F04-7923-B3F2B498B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0553FAA-A3DA-09EA-BCEF-B49694CB3AF9}"/>
              </a:ext>
            </a:extLst>
          </p:cNvPr>
          <p:cNvGrpSpPr/>
          <p:nvPr/>
        </p:nvGrpSpPr>
        <p:grpSpPr>
          <a:xfrm>
            <a:off x="1910498" y="1014095"/>
            <a:ext cx="8371003" cy="5374543"/>
            <a:chOff x="902759" y="965534"/>
            <a:chExt cx="7943231" cy="51595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DC001C-2642-A683-E0CA-C4FD62C4E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759" y="965534"/>
              <a:ext cx="7943231" cy="51595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8B81A28-D063-D070-471A-B433814E1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5349" y="1982488"/>
              <a:ext cx="481111" cy="475133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56BABE8-420E-625D-C69E-8DCCF58C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3351" y="1907501"/>
              <a:ext cx="625108" cy="6251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2525209" y="6091695"/>
            <a:ext cx="1396551" cy="33337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系统运行流程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A4FB7E-2ABB-AF1F-941A-AF7663B11EA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9" y="1136951"/>
            <a:ext cx="3698239" cy="2538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AC00B4-D62B-399F-8401-469E1524AF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4918" y="3675052"/>
            <a:ext cx="3698240" cy="2568107"/>
          </a:xfrm>
          <a:prstGeom prst="rect">
            <a:avLst/>
          </a:prstGeom>
        </p:spPr>
      </p:pic>
      <p:sp>
        <p:nvSpPr>
          <p:cNvPr id="8" name="内容占位符 1">
            <a:extLst>
              <a:ext uri="{FF2B5EF4-FFF2-40B4-BE49-F238E27FC236}">
                <a16:creationId xmlns:a16="http://schemas.microsoft.com/office/drawing/2014/main" id="{30A9EA14-3A3E-D496-87FC-354C74CB99F5}"/>
              </a:ext>
            </a:extLst>
          </p:cNvPr>
          <p:cNvSpPr txBox="1">
            <a:spLocks/>
          </p:cNvSpPr>
          <p:nvPr/>
        </p:nvSpPr>
        <p:spPr>
          <a:xfrm>
            <a:off x="7010849" y="3095624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321896F6-804A-E177-28E6-96F361A0D1A8}"/>
              </a:ext>
            </a:extLst>
          </p:cNvPr>
          <p:cNvSpPr txBox="1">
            <a:spLocks/>
          </p:cNvSpPr>
          <p:nvPr/>
        </p:nvSpPr>
        <p:spPr>
          <a:xfrm>
            <a:off x="7010849" y="5721049"/>
            <a:ext cx="1396551" cy="333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1EC0A9-4FA8-54D8-EC21-0784EC7410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264" y="1230696"/>
            <a:ext cx="3024896" cy="475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1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AF8FCD-6CDE-64AA-7544-A79B966DD5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813050"/>
            <a:ext cx="4677019" cy="30797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4E84176-05E2-B00D-6F07-853D7C177FE1}"/>
              </a:ext>
            </a:extLst>
          </p:cNvPr>
          <p:cNvSpPr txBox="1"/>
          <p:nvPr/>
        </p:nvSpPr>
        <p:spPr>
          <a:xfrm>
            <a:off x="528955" y="1536700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：异构操作系统兼容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D7F839-52BE-7B9E-4700-2EA0D67C5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02" y="2323481"/>
            <a:ext cx="1047501" cy="10475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4FFEFB-D8B4-4E26-2FCC-3E1BDB8AE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6975" y="1965960"/>
            <a:ext cx="1551592" cy="15515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8DC4187-CA5E-0758-3580-CE78A12CA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603" y="2143760"/>
            <a:ext cx="1276512" cy="1276512"/>
          </a:xfrm>
          <a:prstGeom prst="rect">
            <a:avLst/>
          </a:prstGeom>
        </p:spPr>
      </p:pic>
      <p:pic>
        <p:nvPicPr>
          <p:cNvPr id="21" name="Picture 2" descr="openKylin（开放麒麟）">
            <a:extLst>
              <a:ext uri="{FF2B5EF4-FFF2-40B4-BE49-F238E27FC236}">
                <a16:creationId xmlns:a16="http://schemas.microsoft.com/office/drawing/2014/main" id="{A88D57DE-D0D5-335A-3313-FE2628CD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43" y="3740377"/>
            <a:ext cx="3327400" cy="86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78D758F1-8AD1-A377-9494-DA8B1CDC8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829" y="5234876"/>
            <a:ext cx="2471103" cy="52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ayland logo">
            <a:extLst>
              <a:ext uri="{FF2B5EF4-FFF2-40B4-BE49-F238E27FC236}">
                <a16:creationId xmlns:a16="http://schemas.microsoft.com/office/drawing/2014/main" id="{70758D71-98C6-6AD8-A9B1-3A49317E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292" y="4658624"/>
            <a:ext cx="846772" cy="10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6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系统设计难点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68887C-3DF1-462F-47AA-550088C47544}"/>
              </a:ext>
            </a:extLst>
          </p:cNvPr>
          <p:cNvSpPr txBox="1"/>
          <p:nvPr/>
        </p:nvSpPr>
        <p:spPr>
          <a:xfrm>
            <a:off x="566654" y="1390352"/>
            <a:ext cx="5465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：数据安全性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53EBE-FA88-739C-9E11-1A0B15B1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56645" y="1198903"/>
            <a:ext cx="6193509" cy="26040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84A52F4-892F-8F85-A3C0-DA0B98B297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4959" y="4052563"/>
            <a:ext cx="4406763" cy="233363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7B6A6B-0CD2-ADC0-A428-C6F0ACB850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006" y="2965278"/>
            <a:ext cx="3843855" cy="326963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8B04FD5-4E63-D0FC-049B-9964EBAD180C}"/>
              </a:ext>
            </a:extLst>
          </p:cNvPr>
          <p:cNvSpPr/>
          <p:nvPr/>
        </p:nvSpPr>
        <p:spPr>
          <a:xfrm>
            <a:off x="431800" y="2702560"/>
            <a:ext cx="4455160" cy="368363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BE48AC1-3217-47C1-6666-79745570E163}"/>
              </a:ext>
            </a:extLst>
          </p:cNvPr>
          <p:cNvSpPr/>
          <p:nvPr/>
        </p:nvSpPr>
        <p:spPr>
          <a:xfrm>
            <a:off x="5039360" y="1087120"/>
            <a:ext cx="6720840" cy="28346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B256D990-BDFD-9259-95C7-F27C6E909B11}"/>
              </a:ext>
            </a:extLst>
          </p:cNvPr>
          <p:cNvSpPr/>
          <p:nvPr/>
        </p:nvSpPr>
        <p:spPr>
          <a:xfrm>
            <a:off x="6492240" y="4038623"/>
            <a:ext cx="5303520" cy="240281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424F7F4-CC33-F9CD-A6FE-2D21FCAE03FD}"/>
              </a:ext>
            </a:extLst>
          </p:cNvPr>
          <p:cNvSpPr txBox="1"/>
          <p:nvPr/>
        </p:nvSpPr>
        <p:spPr>
          <a:xfrm>
            <a:off x="10048240" y="6050242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数据签名加密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BC58FEB-15AA-BF03-7D4A-FD2121038229}"/>
              </a:ext>
            </a:extLst>
          </p:cNvPr>
          <p:cNvSpPr txBox="1"/>
          <p:nvPr/>
        </p:nvSpPr>
        <p:spPr>
          <a:xfrm>
            <a:off x="1762262" y="6011147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剪切板加密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713EEE3-A259-7AC3-0AA5-4DCE6E1F168E}"/>
              </a:ext>
            </a:extLst>
          </p:cNvPr>
          <p:cNvSpPr txBox="1"/>
          <p:nvPr/>
        </p:nvSpPr>
        <p:spPr>
          <a:xfrm>
            <a:off x="5153166" y="3312468"/>
            <a:ext cx="196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主机准入机制</a:t>
            </a:r>
          </a:p>
        </p:txBody>
      </p:sp>
    </p:spTree>
    <p:extLst>
      <p:ext uri="{BB962C8B-B14F-4D97-AF65-F5344CB8AC3E}">
        <p14:creationId xmlns:p14="http://schemas.microsoft.com/office/powerpoint/2010/main" val="319193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73528-EDD7-C71F-B894-0ECD026F0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C9EAEA2-84B4-CB7C-909A-27BFC0E1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低延迟高性能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38CC99-348E-9E20-53BD-83874937F971}"/>
              </a:ext>
            </a:extLst>
          </p:cNvPr>
          <p:cNvSpPr txBox="1"/>
          <p:nvPr/>
        </p:nvSpPr>
        <p:spPr>
          <a:xfrm>
            <a:off x="898633" y="1466193"/>
            <a:ext cx="4444573" cy="427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网络协议选型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网络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使用线程池机制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高效的序列化机制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鼠标回报率动态优化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26CF9A-FBF9-7A5D-BF2B-887838D47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7"/>
          <a:stretch/>
        </p:blipFill>
        <p:spPr bwMode="auto">
          <a:xfrm>
            <a:off x="5343207" y="1875793"/>
            <a:ext cx="6018366" cy="38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31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 userDrawn="1">
            <p:custDataLst>
              <p:tags r:id="rId1"/>
            </p:custDataLst>
          </p:nvPr>
        </p:nvSpPr>
        <p:spPr>
          <a:xfrm>
            <a:off x="5092065" y="14966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形状 10"/>
          <p:cNvSpPr/>
          <p:nvPr userDrawn="1">
            <p:custDataLst>
              <p:tags r:id="rId2"/>
            </p:custDataLst>
          </p:nvPr>
        </p:nvSpPr>
        <p:spPr>
          <a:xfrm rot="5400000">
            <a:off x="5560060" y="13785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 userDrawn="1">
            <p:custDataLst>
              <p:tags r:id="rId3"/>
            </p:custDataLst>
          </p:nvPr>
        </p:nvSpPr>
        <p:spPr>
          <a:xfrm>
            <a:off x="5485765" y="15913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15" name="圆角矩形 114"/>
          <p:cNvSpPr/>
          <p:nvPr userDrawn="1">
            <p:custDataLst>
              <p:tags r:id="rId4"/>
            </p:custDataLst>
          </p:nvPr>
        </p:nvSpPr>
        <p:spPr>
          <a:xfrm>
            <a:off x="5092065" y="243967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任意形状 10"/>
          <p:cNvSpPr/>
          <p:nvPr userDrawn="1">
            <p:custDataLst>
              <p:tags r:id="rId5"/>
            </p:custDataLst>
          </p:nvPr>
        </p:nvSpPr>
        <p:spPr>
          <a:xfrm rot="5400000">
            <a:off x="5560060" y="232156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 userDrawn="1">
            <p:custDataLst>
              <p:tags r:id="rId6"/>
            </p:custDataLst>
          </p:nvPr>
        </p:nvSpPr>
        <p:spPr>
          <a:xfrm>
            <a:off x="5485765" y="253428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20" name="圆角矩形 119"/>
          <p:cNvSpPr/>
          <p:nvPr userDrawn="1">
            <p:custDataLst>
              <p:tags r:id="rId7"/>
            </p:custDataLst>
          </p:nvPr>
        </p:nvSpPr>
        <p:spPr>
          <a:xfrm>
            <a:off x="5092065" y="338264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任意形状 10"/>
          <p:cNvSpPr/>
          <p:nvPr userDrawn="1">
            <p:custDataLst>
              <p:tags r:id="rId8"/>
            </p:custDataLst>
          </p:nvPr>
        </p:nvSpPr>
        <p:spPr>
          <a:xfrm rot="5400000">
            <a:off x="5560060" y="326453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 userDrawn="1">
            <p:custDataLst>
              <p:tags r:id="rId9"/>
            </p:custDataLst>
          </p:nvPr>
        </p:nvSpPr>
        <p:spPr>
          <a:xfrm>
            <a:off x="5485765" y="347726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25" name="圆角矩形 124"/>
          <p:cNvSpPr/>
          <p:nvPr userDrawn="1">
            <p:custDataLst>
              <p:tags r:id="rId10"/>
            </p:custDataLst>
          </p:nvPr>
        </p:nvSpPr>
        <p:spPr>
          <a:xfrm>
            <a:off x="5092065" y="4325620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任意形状 10"/>
          <p:cNvSpPr/>
          <p:nvPr userDrawn="1">
            <p:custDataLst>
              <p:tags r:id="rId11"/>
            </p:custDataLst>
          </p:nvPr>
        </p:nvSpPr>
        <p:spPr>
          <a:xfrm rot="5400000">
            <a:off x="5560060" y="4207510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 userDrawn="1">
            <p:custDataLst>
              <p:tags r:id="rId12"/>
            </p:custDataLst>
          </p:nvPr>
        </p:nvSpPr>
        <p:spPr>
          <a:xfrm>
            <a:off x="5485765" y="4420235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30" name="圆角矩形 129"/>
          <p:cNvSpPr/>
          <p:nvPr userDrawn="1">
            <p:custDataLst>
              <p:tags r:id="rId13"/>
            </p:custDataLst>
          </p:nvPr>
        </p:nvSpPr>
        <p:spPr>
          <a:xfrm>
            <a:off x="5092065" y="5268595"/>
            <a:ext cx="5114925" cy="741045"/>
          </a:xfrm>
          <a:prstGeom prst="round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2">
                  <a:lumMod val="20000"/>
                  <a:lumOff val="80000"/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任意形状 10"/>
          <p:cNvSpPr/>
          <p:nvPr userDrawn="1">
            <p:custDataLst>
              <p:tags r:id="rId14"/>
            </p:custDataLst>
          </p:nvPr>
        </p:nvSpPr>
        <p:spPr>
          <a:xfrm rot="5400000">
            <a:off x="5560060" y="5150485"/>
            <a:ext cx="784860" cy="933450"/>
          </a:xfrm>
          <a:custGeom>
            <a:avLst/>
            <a:gdLst>
              <a:gd name="connsiteX0" fmla="*/ 0 w 1021517"/>
              <a:gd name="connsiteY0" fmla="*/ 1048944 h 1219200"/>
              <a:gd name="connsiteX1" fmla="*/ 0 w 1021517"/>
              <a:gd name="connsiteY1" fmla="*/ 343438 h 1219200"/>
              <a:gd name="connsiteX2" fmla="*/ 170256 w 1021517"/>
              <a:gd name="connsiteY2" fmla="*/ 173182 h 1219200"/>
              <a:gd name="connsiteX3" fmla="*/ 412580 w 1021517"/>
              <a:gd name="connsiteY3" fmla="*/ 173182 h 1219200"/>
              <a:gd name="connsiteX4" fmla="*/ 513025 w 1021517"/>
              <a:gd name="connsiteY4" fmla="*/ 0 h 1219200"/>
              <a:gd name="connsiteX5" fmla="*/ 613470 w 1021517"/>
              <a:gd name="connsiteY5" fmla="*/ 173182 h 1219200"/>
              <a:gd name="connsiteX6" fmla="*/ 851261 w 1021517"/>
              <a:gd name="connsiteY6" fmla="*/ 173182 h 1219200"/>
              <a:gd name="connsiteX7" fmla="*/ 1021517 w 1021517"/>
              <a:gd name="connsiteY7" fmla="*/ 343438 h 1219200"/>
              <a:gd name="connsiteX8" fmla="*/ 1021517 w 1021517"/>
              <a:gd name="connsiteY8" fmla="*/ 1048944 h 1219200"/>
              <a:gd name="connsiteX9" fmla="*/ 851261 w 1021517"/>
              <a:gd name="connsiteY9" fmla="*/ 1219200 h 1219200"/>
              <a:gd name="connsiteX10" fmla="*/ 170256 w 1021517"/>
              <a:gd name="connsiteY10" fmla="*/ 1219200 h 1219200"/>
              <a:gd name="connsiteX11" fmla="*/ 0 w 1021517"/>
              <a:gd name="connsiteY11" fmla="*/ 1048944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21517" h="1219200">
                <a:moveTo>
                  <a:pt x="0" y="1048944"/>
                </a:moveTo>
                <a:lnTo>
                  <a:pt x="0" y="343438"/>
                </a:lnTo>
                <a:cubicBezTo>
                  <a:pt x="0" y="249408"/>
                  <a:pt x="76226" y="173182"/>
                  <a:pt x="170256" y="173182"/>
                </a:cubicBezTo>
                <a:lnTo>
                  <a:pt x="412580" y="173182"/>
                </a:lnTo>
                <a:lnTo>
                  <a:pt x="513025" y="0"/>
                </a:lnTo>
                <a:lnTo>
                  <a:pt x="613470" y="173182"/>
                </a:lnTo>
                <a:lnTo>
                  <a:pt x="851261" y="173182"/>
                </a:lnTo>
                <a:cubicBezTo>
                  <a:pt x="945291" y="173182"/>
                  <a:pt x="1021517" y="249408"/>
                  <a:pt x="1021517" y="343438"/>
                </a:cubicBezTo>
                <a:lnTo>
                  <a:pt x="1021517" y="1048944"/>
                </a:lnTo>
                <a:cubicBezTo>
                  <a:pt x="1021517" y="1142974"/>
                  <a:pt x="945291" y="1219200"/>
                  <a:pt x="851261" y="1219200"/>
                </a:cubicBezTo>
                <a:lnTo>
                  <a:pt x="170256" y="1219200"/>
                </a:lnTo>
                <a:cubicBezTo>
                  <a:pt x="76226" y="1219200"/>
                  <a:pt x="0" y="1142974"/>
                  <a:pt x="0" y="1048944"/>
                </a:cubicBezTo>
                <a:close/>
              </a:path>
            </a:pathLst>
          </a:custGeom>
          <a:solidFill>
            <a:srgbClr val="254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 userDrawn="1">
            <p:custDataLst>
              <p:tags r:id="rId15"/>
            </p:custDataLst>
          </p:nvPr>
        </p:nvSpPr>
        <p:spPr>
          <a:xfrm>
            <a:off x="5485765" y="5363210"/>
            <a:ext cx="796925" cy="5219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</p:txBody>
      </p:sp>
      <p:sp>
        <p:nvSpPr>
          <p:cNvPr id="33" name="标题 32"/>
          <p:cNvSpPr>
            <a:spLocks noGrp="1"/>
          </p:cNvSpPr>
          <p:nvPr>
            <p:ph type="title" hasCustomPrompt="1"/>
            <p:custDataLst>
              <p:tags r:id="rId16"/>
            </p:custDataLst>
          </p:nvPr>
        </p:nvSpPr>
        <p:spPr>
          <a:xfrm>
            <a:off x="6762750" y="1586865"/>
            <a:ext cx="3072130" cy="521970"/>
          </a:xfrm>
        </p:spPr>
        <p:txBody>
          <a:bodyPr wrap="square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2" name="标题 32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762750" y="25393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3" name="标题 32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6762750" y="3466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技术难点</a:t>
            </a:r>
          </a:p>
        </p:txBody>
      </p:sp>
      <p:sp>
        <p:nvSpPr>
          <p:cNvPr id="4" name="标题 32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762750" y="44189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  <p:sp>
        <p:nvSpPr>
          <p:cNvPr id="5" name="标题 32"/>
          <p:cNvSpPr>
            <a:spLocks noGrp="1"/>
          </p:cNvSpPr>
          <p:nvPr>
            <p:custDataLst>
              <p:tags r:id="rId20"/>
            </p:custDataLst>
          </p:nvPr>
        </p:nvSpPr>
        <p:spPr>
          <a:xfrm>
            <a:off x="6762750" y="5371465"/>
            <a:ext cx="3072130" cy="52197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>
              <a:lnSpc>
                <a:spcPct val="100000"/>
              </a:lnSpc>
              <a:defRPr sz="2800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项目测试环境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065964-7E8B-5576-510F-637F5CA889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750" y="1910397"/>
            <a:ext cx="10197272" cy="33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38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E216774-D156-CD9B-2998-5D60271EED55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238992626"/>
              </p:ext>
            </p:extLst>
          </p:nvPr>
        </p:nvGraphicFramePr>
        <p:xfrm>
          <a:off x="528955" y="1202374"/>
          <a:ext cx="4886325" cy="5154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测试功能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多屏幕管理测试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设备加入监听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相对位置控制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位置保存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设备监听测试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设备加入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设备退出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998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鼠标控制测试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服务端鼠标控制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6652804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切换至客户机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客户机鼠标移动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客户机鼠标点击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客户机鼠标滚轮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回到服务端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键盘控制测试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服务端键盘控制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840343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切换至客户机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78302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客户机键盘点击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1960"/>
                  </a:ext>
                </a:extLst>
              </a:tr>
              <a:tr h="43049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客户机键盘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press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、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release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483747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回到服务端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753005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项目测试结果说明</a:t>
            </a:r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B7A63911-E3F0-6BED-BC20-F5F6D92519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073918"/>
              </p:ext>
            </p:extLst>
          </p:nvPr>
        </p:nvGraphicFramePr>
        <p:xfrm>
          <a:off x="5651629" y="1202374"/>
          <a:ext cx="4886325" cy="3292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96921926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0245071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3329388841"/>
                    </a:ext>
                  </a:extLst>
                </a:gridCol>
              </a:tblGrid>
              <a:tr h="344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测试功能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测试步骤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结果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117748"/>
                  </a:ext>
                </a:extLst>
              </a:tr>
              <a:tr h="352648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剪切板控制测试</a:t>
                      </a:r>
                    </a:p>
                  </a:txBody>
                  <a:tcPr anchor="ctr"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剪切板内容获取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通过测试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971570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剪切板内容设置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585764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剪切板内容传输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787630"/>
                  </a:ext>
                </a:extLst>
              </a:tr>
              <a:tr h="286037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操作延迟测试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主控机文件更新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05112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</a:rPr>
                        <a:t>被控机文件更新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708283"/>
                  </a:ext>
                </a:extLst>
              </a:tr>
              <a:tr h="286037">
                <a:tc rowSpan="5"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兼容性测试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</a:rPr>
                        <a:t>OpenKylin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(Wayland)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2769518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Windows11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73840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Dedian12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145182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Ubuntu20.04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604113"/>
                  </a:ext>
                </a:extLst>
              </a:tr>
              <a:tr h="286037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</a:rPr>
                        <a:t>MacOS13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通过测试</a:t>
                      </a:r>
                      <a:endParaRPr kumimoji="0" lang="zh-CN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0173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作品演示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iceShare演示视频（无背景音乐）">
            <a:hlinkClick r:id="" action="ppaction://media"/>
            <a:extLst>
              <a:ext uri="{FF2B5EF4-FFF2-40B4-BE49-F238E27FC236}">
                <a16:creationId xmlns:a16="http://schemas.microsoft.com/office/drawing/2014/main" id="{32B04973-46BA-618A-2A23-8E8020D64DDD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862" y="1205255"/>
            <a:ext cx="10608276" cy="5304139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/>
              <a:t>5.1 </a:t>
            </a:r>
            <a:r>
              <a:rPr lang="zh-CN" altLang="en-US"/>
              <a:t>作品演示播放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D8C9A5-944B-29E2-172D-B0BEFECD542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835" y="1163313"/>
            <a:ext cx="10220960" cy="26646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59A47AA-18B4-0E36-8603-D3333FA35687}"/>
              </a:ext>
            </a:extLst>
          </p:cNvPr>
          <p:cNvSpPr txBox="1"/>
          <p:nvPr/>
        </p:nvSpPr>
        <p:spPr>
          <a:xfrm>
            <a:off x="647835" y="3859076"/>
            <a:ext cx="8225232" cy="2464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latinLnBrk="1">
              <a:lnSpc>
                <a:spcPct val="150000"/>
              </a:lnSpc>
              <a:spcBef>
                <a:spcPts val="120"/>
              </a:spcBef>
              <a:spcAft>
                <a:spcPts val="600"/>
              </a:spcAft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后续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规划：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完成文件共享模块的设计与实现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解耦各设备共享模块，支持用户自定义开关相关功能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探索非局域网主机设备共享方案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优化代码质量，提升代码可读性，提高软件性能 </a:t>
            </a:r>
          </a:p>
          <a:p>
            <a:pPr marL="342900" lvl="0" indent="-342900" algn="just" latinLnBrk="1">
              <a:lnSpc>
                <a:spcPct val="125000"/>
              </a:lnSpc>
              <a:spcBef>
                <a:spcPts val="120"/>
              </a:spcBef>
              <a:spcAft>
                <a:spcPts val="600"/>
              </a:spcAft>
              <a:buFont typeface="Wingdings" panose="05000000000000000000" pitchFamily="2" charset="2"/>
              <a:buChar char=""/>
            </a:pPr>
            <a:r>
              <a:rPr lang="zh-CN" altLang="zh-CN" sz="1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在更多操作系统上进行测试，支持更多类型的系统</a:t>
            </a:r>
          </a:p>
        </p:txBody>
      </p:sp>
    </p:spTree>
    <p:extLst>
      <p:ext uri="{BB962C8B-B14F-4D97-AF65-F5344CB8AC3E}">
        <p14:creationId xmlns:p14="http://schemas.microsoft.com/office/powerpoint/2010/main" val="1873225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请各位评委老师批评指正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电子科技大学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MobiNetS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马浩天 李嘉诚 王振华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赵志为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组织名称：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参赛团队：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完成日期：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76950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351646C-FC0C-6ECF-7A17-A8304F641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设计背景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6E98FBE-5FC9-B3E1-B7D5-255D08B9E5B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3250" y="2103688"/>
            <a:ext cx="5566135" cy="338710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D39D5560-0FD8-8E49-F057-990335ED0CCC}"/>
              </a:ext>
            </a:extLst>
          </p:cNvPr>
          <p:cNvSpPr/>
          <p:nvPr/>
        </p:nvSpPr>
        <p:spPr>
          <a:xfrm>
            <a:off x="5956788" y="3789485"/>
            <a:ext cx="470690" cy="20998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58BB486-A643-116A-573C-763F61D3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40" t="4551" r="3841" b="6949"/>
          <a:stretch/>
        </p:blipFill>
        <p:spPr>
          <a:xfrm>
            <a:off x="7573433" y="2180166"/>
            <a:ext cx="4305300" cy="3069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25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>
          <a:xfrm>
            <a:off x="-50799" y="1233983"/>
            <a:ext cx="5796279" cy="4814370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基本功能：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支持一套键鼠控制至少两台主机（</a:t>
            </a:r>
            <a:r>
              <a:rPr lang="zh-CN" altLang="zh-CN" sz="1800" dirty="0">
                <a:effectLst/>
                <a:latin typeface="仿宋_GB2312"/>
                <a:ea typeface="微软雅黑" panose="020B0503020204020204" pitchFamily="34" charset="-122"/>
                <a:cs typeface="微软雅黑" panose="020B0503020204020204" pitchFamily="34" charset="-122"/>
              </a:rPr>
              <a:t>大于等于</a:t>
            </a:r>
            <a:r>
              <a:rPr lang="en-US" altLang="zh-CN" sz="1800" dirty="0">
                <a:effectLst/>
                <a:latin typeface="仿宋_GB231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鼠标可在多主机之间自由移动，键盘可跟随鼠标焦点所在的窗口做输入操作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1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多套主机在同一时刻仅有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套设备实际响应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input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提供配置主机之间相对位置的功能，鼠标移动范围及方向受相对位置限制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800" dirty="0">
                <a:effectLst/>
                <a:latin typeface="仿宋_GB2312"/>
                <a:ea typeface="微软雅黑" panose="020B0503020204020204" pitchFamily="34" charset="-122"/>
                <a:cs typeface="微软雅黑" panose="020B0503020204020204" pitchFamily="34" charset="-122"/>
              </a:rPr>
              <a:t>支持主机间剪切板功能共享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dirty="0">
                <a:solidFill>
                  <a:srgbClr val="254F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额外功能：支持文本文档、图片、</a:t>
            </a:r>
            <a:r>
              <a:rPr lang="en-US" altLang="zh-CN" sz="1800" dirty="0">
                <a:solidFill>
                  <a:srgbClr val="254F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</a:t>
            </a:r>
            <a:r>
              <a:rPr lang="zh-CN" altLang="en-US" sz="1800" dirty="0">
                <a:solidFill>
                  <a:srgbClr val="254F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文档等文件的主机间拖拽功能</a:t>
            </a:r>
            <a:endParaRPr lang="en-US" altLang="zh-CN" sz="1800" dirty="0">
              <a:solidFill>
                <a:srgbClr val="254FE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设计目标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EDD198-887D-1729-AD03-880FD983940E}"/>
              </a:ext>
            </a:extLst>
          </p:cNvPr>
          <p:cNvSpPr txBox="1"/>
          <p:nvPr/>
        </p:nvSpPr>
        <p:spPr>
          <a:xfrm>
            <a:off x="5928360" y="1233983"/>
            <a:ext cx="6339840" cy="430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特色功能：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多系统兼容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组合快捷键支持，支持异构键码键位映射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自动设备发现机制，超时断连机制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zh-CN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用户交互逻辑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保障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r>
              <a:rPr lang="zh-CN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设备共享延迟低，可满足日常基本需求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理论支持主机数量无上限</a:t>
            </a:r>
            <a:endParaRPr lang="en-US" altLang="zh-CN" sz="1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61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04A09A35-AD69-1719-CE6F-93EA65B7A83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599016971"/>
              </p:ext>
            </p:extLst>
          </p:nvPr>
        </p:nvGraphicFramePr>
        <p:xfrm>
          <a:off x="2220496" y="1210241"/>
          <a:ext cx="7480300" cy="4608000"/>
        </p:xfrm>
        <a:graphic>
          <a:graphicData uri="http://schemas.openxmlformats.org/drawingml/2006/table">
            <a:tbl>
              <a:tblPr/>
              <a:tblGrid>
                <a:gridCol w="1205698">
                  <a:extLst>
                    <a:ext uri="{9D8B030D-6E8A-4147-A177-3AD203B41FA5}">
                      <a16:colId xmlns:a16="http://schemas.microsoft.com/office/drawing/2014/main" val="54806988"/>
                    </a:ext>
                  </a:extLst>
                </a:gridCol>
                <a:gridCol w="1611162">
                  <a:extLst>
                    <a:ext uri="{9D8B030D-6E8A-4147-A177-3AD203B41FA5}">
                      <a16:colId xmlns:a16="http://schemas.microsoft.com/office/drawing/2014/main" val="265561854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4099681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42090689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77335104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Synergy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b="1" dirty="0">
                          <a:effectLst/>
                        </a:rPr>
                        <a:t>无界鼠标</a:t>
                      </a:r>
                      <a:endParaRPr lang="zh-CN" alt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ShareMouse</a:t>
                      </a:r>
                      <a:endParaRPr lang="en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DeviceShare</a:t>
                      </a:r>
                      <a:endParaRPr lang="en" sz="18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66547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Windows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95039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>
                          <a:effectLst/>
                        </a:rPr>
                        <a:t>macOS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32088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Linux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88167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en" dirty="0">
                          <a:effectLst/>
                        </a:rPr>
                        <a:t>Wayland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146353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剪贴板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55248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文件传输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340970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effectLst/>
                        </a:rPr>
                        <a:t>免费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495112"/>
                  </a:ext>
                </a:extLst>
              </a:tr>
            </a:tbl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较同类产品的优势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作品原创性情况说明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DAEBCFC-A7A3-2237-175F-0C91BF266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20392"/>
              </p:ext>
            </p:extLst>
          </p:nvPr>
        </p:nvGraphicFramePr>
        <p:xfrm>
          <a:off x="2102871" y="1427688"/>
          <a:ext cx="7695932" cy="445794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098991">
                  <a:extLst>
                    <a:ext uri="{9D8B030D-6E8A-4147-A177-3AD203B41FA5}">
                      <a16:colId xmlns:a16="http://schemas.microsoft.com/office/drawing/2014/main" val="1443424284"/>
                    </a:ext>
                  </a:extLst>
                </a:gridCol>
                <a:gridCol w="757953">
                  <a:extLst>
                    <a:ext uri="{9D8B030D-6E8A-4147-A177-3AD203B41FA5}">
                      <a16:colId xmlns:a16="http://schemas.microsoft.com/office/drawing/2014/main" val="2611573361"/>
                    </a:ext>
                  </a:extLst>
                </a:gridCol>
                <a:gridCol w="2824568">
                  <a:extLst>
                    <a:ext uri="{9D8B030D-6E8A-4147-A177-3AD203B41FA5}">
                      <a16:colId xmlns:a16="http://schemas.microsoft.com/office/drawing/2014/main" val="302896340"/>
                    </a:ext>
                  </a:extLst>
                </a:gridCol>
                <a:gridCol w="1046136">
                  <a:extLst>
                    <a:ext uri="{9D8B030D-6E8A-4147-A177-3AD203B41FA5}">
                      <a16:colId xmlns:a16="http://schemas.microsoft.com/office/drawing/2014/main" val="516160032"/>
                    </a:ext>
                  </a:extLst>
                </a:gridCol>
                <a:gridCol w="1968284">
                  <a:extLst>
                    <a:ext uri="{9D8B030D-6E8A-4147-A177-3AD203B41FA5}">
                      <a16:colId xmlns:a16="http://schemas.microsoft.com/office/drawing/2014/main" val="4097179412"/>
                    </a:ext>
                  </a:extLst>
                </a:gridCol>
              </a:tblGrid>
              <a:tr h="292624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名称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版本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使用说明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引用方式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开源协议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24800"/>
                  </a:ext>
                </a:extLst>
              </a:tr>
              <a:tr h="511683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qt-material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2.14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用于优化界面风格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745395"/>
                  </a:ext>
                </a:extLst>
              </a:tr>
              <a:tr h="34220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pillow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9.5.0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图像处理库，用于</a:t>
                      </a:r>
                      <a:r>
                        <a:rPr lang="en-US" sz="1200" kern="100">
                          <a:effectLst/>
                        </a:rPr>
                        <a:t>GUI</a:t>
                      </a:r>
                      <a:r>
                        <a:rPr lang="zh-CN" sz="1200" kern="100">
                          <a:effectLst/>
                        </a:rPr>
                        <a:t>界面显示器示意图片渲染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BSD License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45409"/>
                  </a:ext>
                </a:extLst>
              </a:tr>
              <a:tr h="347489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PyQT5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5.15.11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用于搭建</a:t>
                      </a:r>
                      <a:r>
                        <a:rPr lang="en-US" sz="1200" kern="100" dirty="0">
                          <a:effectLst/>
                        </a:rPr>
                        <a:t>GUI</a:t>
                      </a:r>
                      <a:r>
                        <a:rPr lang="zh-CN" sz="1200" kern="100" dirty="0">
                          <a:effectLst/>
                        </a:rPr>
                        <a:t>界面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GPL v3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894112"/>
                  </a:ext>
                </a:extLst>
              </a:tr>
              <a:tr h="340580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pynput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1.7.7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用于鼠标控制及键盘控制模块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LGPLv3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949965"/>
                  </a:ext>
                </a:extLst>
              </a:tr>
              <a:tr h="52428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pyperclip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1.9.0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用于剪切板控制模块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05125"/>
                  </a:ext>
                </a:extLst>
              </a:tr>
              <a:tr h="52428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pyevdev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1.6.1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用于鼠标及键盘控制模块，读取</a:t>
                      </a:r>
                      <a:r>
                        <a:rPr lang="en-US" sz="1200" kern="100" dirty="0">
                          <a:effectLst/>
                        </a:rPr>
                        <a:t>/dev/input</a:t>
                      </a:r>
                      <a:r>
                        <a:rPr lang="zh-CN" sz="1200" kern="100" dirty="0">
                          <a:effectLst/>
                        </a:rPr>
                        <a:t>数据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BSD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0213541"/>
                  </a:ext>
                </a:extLst>
              </a:tr>
              <a:tr h="515747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zeroconf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0.132.2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实现局域网内设备的自动发现和连接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Import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LGPLv2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555877"/>
                  </a:ext>
                </a:extLst>
              </a:tr>
              <a:tr h="350334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netifaces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0.11.0  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提供网络接口信息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0795079"/>
                  </a:ext>
                </a:extLst>
              </a:tr>
              <a:tr h="338142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rsa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4.9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用于实现</a:t>
                      </a:r>
                      <a:r>
                        <a:rPr lang="en-US" sz="1200" kern="100">
                          <a:effectLst/>
                        </a:rPr>
                        <a:t>RSA</a:t>
                      </a:r>
                      <a:r>
                        <a:rPr lang="zh-CN" sz="1200" kern="100">
                          <a:effectLst/>
                        </a:rPr>
                        <a:t>公私钥加密和解密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Apache Software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987406"/>
                  </a:ext>
                </a:extLst>
              </a:tr>
              <a:tr h="278886"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screeninfo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0.8.1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zh-CN" sz="1200" kern="100">
                          <a:effectLst/>
                        </a:rPr>
                        <a:t>提供屏幕分辨率和多显示器信息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>
                          <a:effectLst/>
                        </a:rPr>
                        <a:t>Import</a:t>
                      </a:r>
                      <a:endParaRPr lang="zh-CN" sz="12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127000" algn="ctr" latinLnBrk="1">
                        <a:lnSpc>
                          <a:spcPct val="125000"/>
                        </a:lnSpc>
                        <a:spcBef>
                          <a:spcPts val="250"/>
                        </a:spcBef>
                        <a:spcAft>
                          <a:spcPts val="250"/>
                        </a:spcAft>
                      </a:pPr>
                      <a:r>
                        <a:rPr lang="en-US" sz="1200" kern="100" dirty="0">
                          <a:effectLst/>
                        </a:rPr>
                        <a:t>MIT License</a:t>
                      </a:r>
                      <a:endParaRPr lang="zh-CN" sz="12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3893" marR="43893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010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192421" y="2398062"/>
            <a:ext cx="4304799" cy="1115113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项目亮点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28955" y="522605"/>
            <a:ext cx="7624445" cy="49149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功能亮点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F1AAD96-8D88-7257-8584-53FA5C2E623D}"/>
              </a:ext>
            </a:extLst>
          </p:cNvPr>
          <p:cNvSpPr txBox="1">
            <a:spLocks/>
          </p:cNvSpPr>
          <p:nvPr/>
        </p:nvSpPr>
        <p:spPr>
          <a:xfrm>
            <a:off x="263960" y="1291728"/>
            <a:ext cx="9524101" cy="4622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90509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200000"/>
              </a:lnSpc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：用性和跨平台性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89AF24-47DC-CD92-D7C3-5CD808535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26" y="3354274"/>
            <a:ext cx="953072" cy="953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8B74ACA-CF60-B164-99D3-56819276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089" y="3409422"/>
            <a:ext cx="897924" cy="897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55AF13-8444-75C4-C995-A4AC4AA33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492" y="3511504"/>
            <a:ext cx="728070" cy="728070"/>
          </a:xfrm>
          <a:prstGeom prst="rect">
            <a:avLst/>
          </a:prstGeom>
        </p:spPr>
      </p:pic>
      <p:pic>
        <p:nvPicPr>
          <p:cNvPr id="1026" name="Picture 2" descr="openKylin（开放麒麟）">
            <a:extLst>
              <a:ext uri="{FF2B5EF4-FFF2-40B4-BE49-F238E27FC236}">
                <a16:creationId xmlns:a16="http://schemas.microsoft.com/office/drawing/2014/main" id="{2F2FB068-1BD4-D33F-E45C-C961946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31" y="2527432"/>
            <a:ext cx="2158795" cy="5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5356FC-9055-8CCD-46E5-DE32575B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76" y="4930346"/>
            <a:ext cx="1730675" cy="36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yland logo">
            <a:extLst>
              <a:ext uri="{FF2B5EF4-FFF2-40B4-BE49-F238E27FC236}">
                <a16:creationId xmlns:a16="http://schemas.microsoft.com/office/drawing/2014/main" id="{7275682E-B78E-7045-7E58-094E4E3C1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237" y="4661460"/>
            <a:ext cx="639833" cy="8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AC6C57E-0E00-F76F-2903-EDA34940D6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02" y="3119267"/>
            <a:ext cx="3450651" cy="21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51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FlMjQ2NDczNzA0OWJlNDA3OTJmZGZiMDA3NzgwZj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905</Words>
  <Application>Microsoft Office PowerPoint</Application>
  <PresentationFormat>宽屏</PresentationFormat>
  <Paragraphs>291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等线</vt:lpstr>
      <vt:lpstr>仿宋_GB2312</vt:lpstr>
      <vt:lpstr>微软雅黑</vt:lpstr>
      <vt:lpstr>Arial</vt:lpstr>
      <vt:lpstr>Times New Roman</vt:lpstr>
      <vt:lpstr>Wingdings</vt:lpstr>
      <vt:lpstr>Office 主题​​</vt:lpstr>
      <vt:lpstr>DeviceShare：基于openKylin的Hid-Input设备共享方案</vt:lpstr>
      <vt:lpstr>项目介绍</vt:lpstr>
      <vt:lpstr>PowerPoint 演示文稿</vt:lpstr>
      <vt:lpstr>1.1 设计背景</vt:lpstr>
      <vt:lpstr>1.2 设计目标</vt:lpstr>
      <vt:lpstr>1.3 较同类产品的优势</vt:lpstr>
      <vt:lpstr>1.4 作品原创性情况说明</vt:lpstr>
      <vt:lpstr>PowerPoint 演示文稿</vt:lpstr>
      <vt:lpstr>2.1 功能亮点</vt:lpstr>
      <vt:lpstr>2.1 功能亮点</vt:lpstr>
      <vt:lpstr>2.1 功能亮点</vt:lpstr>
      <vt:lpstr>2.1 功能亮点</vt:lpstr>
      <vt:lpstr>PowerPoint 演示文稿</vt:lpstr>
      <vt:lpstr>3.1 技术栈与调用库</vt:lpstr>
      <vt:lpstr>3.2 软件功能框架</vt:lpstr>
      <vt:lpstr>3.3 系统运行流程</vt:lpstr>
      <vt:lpstr>3.4 系统设计难点</vt:lpstr>
      <vt:lpstr>3.4 系统设计难点</vt:lpstr>
      <vt:lpstr>3.5 低延迟高性能</vt:lpstr>
      <vt:lpstr>PowerPoint 演示文稿</vt:lpstr>
      <vt:lpstr>4.1 项目测试环境</vt:lpstr>
      <vt:lpstr>4.2 项目测试结果说明</vt:lpstr>
      <vt:lpstr>PowerPoint 演示文稿</vt:lpstr>
      <vt:lpstr>5.1 作品演示播放</vt:lpstr>
      <vt:lpstr>总结</vt:lpstr>
      <vt:lpstr>请各位评委老师批评指正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浩天 马</cp:lastModifiedBy>
  <cp:revision>612</cp:revision>
  <dcterms:created xsi:type="dcterms:W3CDTF">2024-08-05T03:21:55Z</dcterms:created>
  <dcterms:modified xsi:type="dcterms:W3CDTF">2024-10-09T15:11:34Z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803E80E4F8D51D81E368EA6593D0F598_43</vt:lpwstr>
  </property>
  <property fmtid="{D5CDD505-2E9C-101B-9397-08002B2CF9AE}" pid="3" name="KSOProductBuildVer">
    <vt:lpwstr>2052-6.7.1.8828</vt:lpwstr>
  </property>
</Properties>
</file>